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Calistoga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abin" charset="1" panose="00000500000000000000"/>
      <p:regular r:id="rId16"/>
    </p:embeddedFont>
    <p:embeddedFont>
      <p:font typeface="Cabin Bold" charset="1" panose="00000800000000000000"/>
      <p:regular r:id="rId17"/>
    </p:embeddedFont>
    <p:embeddedFont>
      <p:font typeface="Cabin Italics" charset="1" panose="00000500000000000000"/>
      <p:regular r:id="rId18"/>
    </p:embeddedFont>
    <p:embeddedFont>
      <p:font typeface="Cabin Bold Italics" charset="1" panose="00000800000000000000"/>
      <p:regular r:id="rId19"/>
    </p:embeddedFont>
    <p:embeddedFont>
      <p:font typeface="Cabin Medium" charset="1" panose="00000600000000000000"/>
      <p:regular r:id="rId20"/>
    </p:embeddedFont>
    <p:embeddedFont>
      <p:font typeface="Cabin Medium Italics" charset="1" panose="00000600000000000000"/>
      <p:regular r:id="rId21"/>
    </p:embeddedFont>
    <p:embeddedFont>
      <p:font typeface="Cabin Semi-Bold" charset="1" panose="00000700000000000000"/>
      <p:regular r:id="rId22"/>
    </p:embeddedFont>
    <p:embeddedFont>
      <p:font typeface="Cabin Semi-Bold Italics" charset="1" panose="00000700000000000000"/>
      <p:regular r:id="rId23"/>
    </p:embeddedFont>
    <p:embeddedFont>
      <p:font typeface="Repo Bold" charset="1" panose="02000503040000020004"/>
      <p:regular r:id="rId24"/>
    </p:embeddedFont>
    <p:embeddedFont>
      <p:font typeface="Repo Bold Bold" charset="1" panose="0200050304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55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60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3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../media/image8.png" Type="http://schemas.openxmlformats.org/officeDocument/2006/relationships/image"/><Relationship Id="rId2" Target="../media/image1.png" Type="http://schemas.openxmlformats.org/officeDocument/2006/relationships/image"/><Relationship Id="rId20" Target="../media/image9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../media/image8.png" Type="http://schemas.openxmlformats.org/officeDocument/2006/relationships/image"/><Relationship Id="rId2" Target="../media/image1.png" Type="http://schemas.openxmlformats.org/officeDocument/2006/relationships/image"/><Relationship Id="rId20" Target="../media/image9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8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0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642" y="23461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242" y="21937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0600">
            <a:off x="-2095788" y="7351783"/>
            <a:ext cx="6248976" cy="3442617"/>
          </a:xfrm>
          <a:custGeom>
            <a:avLst/>
            <a:gdLst/>
            <a:ahLst/>
            <a:cxnLst/>
            <a:rect r="r" b="b" t="t" l="l"/>
            <a:pathLst>
              <a:path h="3442617" w="6248976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91167" y="2238618"/>
            <a:ext cx="5438226" cy="6224007"/>
          </a:xfrm>
          <a:custGeom>
            <a:avLst/>
            <a:gdLst/>
            <a:ahLst/>
            <a:cxnLst/>
            <a:rect r="r" b="b" t="t" l="l"/>
            <a:pathLst>
              <a:path h="6224007" w="5438226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3908" y="4569572"/>
            <a:ext cx="1010796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epo Bold Bold"/>
              </a:rPr>
              <a:t>Lữu trữ và xử lý dữ liệu lớn (IT4931)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53205" y="4262376"/>
            <a:ext cx="4809948" cy="577194"/>
          </a:xfrm>
          <a:custGeom>
            <a:avLst/>
            <a:gdLst/>
            <a:ahLst/>
            <a:cxnLst/>
            <a:rect r="r" b="b" t="t" l="l"/>
            <a:pathLst>
              <a:path h="577194" w="4809948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5044" y="5598267"/>
            <a:ext cx="10961511" cy="125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64"/>
              </a:lnSpc>
            </a:pPr>
            <a:r>
              <a:rPr lang="en-US" sz="4046" spc="-40">
                <a:solidFill>
                  <a:srgbClr val="000000"/>
                </a:solidFill>
                <a:latin typeface="DM Sans Bold"/>
              </a:rPr>
              <a:t>Đề tài:</a:t>
            </a:r>
          </a:p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Lưu trữ và xử lý dữ liệu giá cổ phiếu tập đoàn Apple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3908" y="2462869"/>
            <a:ext cx="7301985" cy="208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722"/>
              </a:lnSpc>
              <a:spcBef>
                <a:spcPct val="0"/>
              </a:spcBef>
            </a:pPr>
            <a:r>
              <a:rPr lang="en-US" sz="11944">
                <a:solidFill>
                  <a:srgbClr val="000000"/>
                </a:solidFill>
                <a:latin typeface="Repo Bold Bold"/>
              </a:rPr>
              <a:t>Nhóm 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6925" y="469453"/>
            <a:ext cx="10585104" cy="9447154"/>
            <a:chOff x="0" y="0"/>
            <a:chExt cx="4819745" cy="4301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4301599"/>
            </a:xfrm>
            <a:custGeom>
              <a:avLst/>
              <a:gdLst/>
              <a:ahLst/>
              <a:cxnLst/>
              <a:rect r="r" b="b" t="t" l="l"/>
              <a:pathLst>
                <a:path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155997"/>
            <a:ext cx="5872315" cy="7819203"/>
            <a:chOff x="0" y="0"/>
            <a:chExt cx="2327098" cy="3098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098" cy="3098616"/>
            </a:xfrm>
            <a:custGeom>
              <a:avLst/>
              <a:gdLst/>
              <a:ahLst/>
              <a:cxnLst/>
              <a:rect r="r" b="b" t="t" l="l"/>
              <a:pathLst>
                <a:path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92327" y="1413923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1221" y="80895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324846" y="4391520"/>
            <a:ext cx="1348159" cy="13481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8238" y="2900820"/>
            <a:ext cx="4464088" cy="760535"/>
            <a:chOff x="0" y="0"/>
            <a:chExt cx="5952118" cy="101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 Bold"/>
                </a:rPr>
                <a:t>Hadoop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95086" y="4602653"/>
            <a:ext cx="1007677" cy="925892"/>
            <a:chOff x="0" y="0"/>
            <a:chExt cx="88459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0742" y="4305064"/>
            <a:ext cx="4464088" cy="760535"/>
            <a:chOff x="0" y="0"/>
            <a:chExt cx="5952118" cy="1014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Apache Spark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7333" y="5713299"/>
            <a:ext cx="4447498" cy="760535"/>
            <a:chOff x="0" y="0"/>
            <a:chExt cx="5929997" cy="10140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3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51721" y="183391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Elasticsearch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28238" y="7121534"/>
            <a:ext cx="4464088" cy="760535"/>
            <a:chOff x="0" y="0"/>
            <a:chExt cx="5952118" cy="1014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4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Kibana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813885" y="3839845"/>
            <a:ext cx="9687237" cy="2607309"/>
          </a:xfrm>
          <a:custGeom>
            <a:avLst/>
            <a:gdLst/>
            <a:ahLst/>
            <a:cxnLst/>
            <a:rect r="r" b="b" t="t" l="l"/>
            <a:pathLst>
              <a:path h="2607309" w="9687237">
                <a:moveTo>
                  <a:pt x="0" y="0"/>
                </a:moveTo>
                <a:lnTo>
                  <a:pt x="9687237" y="0"/>
                </a:lnTo>
                <a:lnTo>
                  <a:pt x="9687237" y="2607310"/>
                </a:lnTo>
                <a:lnTo>
                  <a:pt x="0" y="2607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59939" y="1717649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Công nghệ sử dụng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13885" y="942975"/>
            <a:ext cx="5641077" cy="8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Calistoga"/>
              </a:rPr>
              <a:t>Luồng xử lý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4677" y="692205"/>
            <a:ext cx="9040452" cy="7806096"/>
            <a:chOff x="0" y="0"/>
            <a:chExt cx="4116415" cy="3554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6415" cy="3554372"/>
            </a:xfrm>
            <a:custGeom>
              <a:avLst/>
              <a:gdLst/>
              <a:ahLst/>
              <a:cxnLst/>
              <a:rect r="r" b="b" t="t" l="l"/>
              <a:pathLst>
                <a:path h="3554372" w="4116415">
                  <a:moveTo>
                    <a:pt x="29116" y="0"/>
                  </a:moveTo>
                  <a:lnTo>
                    <a:pt x="4087298" y="0"/>
                  </a:lnTo>
                  <a:cubicBezTo>
                    <a:pt x="4103379" y="0"/>
                    <a:pt x="4116415" y="13036"/>
                    <a:pt x="4116415" y="29116"/>
                  </a:cubicBezTo>
                  <a:lnTo>
                    <a:pt x="4116415" y="3525256"/>
                  </a:lnTo>
                  <a:cubicBezTo>
                    <a:pt x="4116415" y="3541336"/>
                    <a:pt x="4103379" y="3554372"/>
                    <a:pt x="4087298" y="3554372"/>
                  </a:cubicBezTo>
                  <a:lnTo>
                    <a:pt x="29116" y="3554372"/>
                  </a:lnTo>
                  <a:cubicBezTo>
                    <a:pt x="21394" y="3554372"/>
                    <a:pt x="13988" y="3551305"/>
                    <a:pt x="8528" y="3545844"/>
                  </a:cubicBezTo>
                  <a:cubicBezTo>
                    <a:pt x="3068" y="3540384"/>
                    <a:pt x="0" y="3532978"/>
                    <a:pt x="0" y="3525256"/>
                  </a:cubicBezTo>
                  <a:lnTo>
                    <a:pt x="0" y="29116"/>
                  </a:lnTo>
                  <a:cubicBezTo>
                    <a:pt x="0" y="13036"/>
                    <a:pt x="13036" y="0"/>
                    <a:pt x="2911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116415" cy="3563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46905" y="1090035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1960" y="2707499"/>
            <a:ext cx="7889882" cy="4872002"/>
          </a:xfrm>
          <a:custGeom>
            <a:avLst/>
            <a:gdLst/>
            <a:ahLst/>
            <a:cxnLst/>
            <a:rect r="r" b="b" t="t" l="l"/>
            <a:pathLst>
              <a:path h="4872002" w="7889882">
                <a:moveTo>
                  <a:pt x="0" y="0"/>
                </a:moveTo>
                <a:lnTo>
                  <a:pt x="7889882" y="0"/>
                </a:lnTo>
                <a:lnTo>
                  <a:pt x="7889882" y="4872002"/>
                </a:lnTo>
                <a:lnTo>
                  <a:pt x="0" y="4872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52438" y="3523862"/>
            <a:ext cx="7548926" cy="3756854"/>
          </a:xfrm>
          <a:custGeom>
            <a:avLst/>
            <a:gdLst/>
            <a:ahLst/>
            <a:cxnLst/>
            <a:rect r="r" b="b" t="t" l="l"/>
            <a:pathLst>
              <a:path h="3756854" w="7548926">
                <a:moveTo>
                  <a:pt x="0" y="0"/>
                </a:moveTo>
                <a:lnTo>
                  <a:pt x="7548926" y="0"/>
                </a:lnTo>
                <a:lnTo>
                  <a:pt x="7548926" y="3756854"/>
                </a:lnTo>
                <a:lnTo>
                  <a:pt x="0" y="37568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476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527215"/>
            <a:ext cx="1247303" cy="1232571"/>
            <a:chOff x="0" y="0"/>
            <a:chExt cx="812800" cy="8031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03199"/>
            </a:xfrm>
            <a:custGeom>
              <a:avLst/>
              <a:gdLst/>
              <a:ahLst/>
              <a:cxnLst/>
              <a:rect r="r" b="b" t="t" l="l"/>
              <a:pathLst>
                <a:path h="803199" w="812800">
                  <a:moveTo>
                    <a:pt x="406400" y="0"/>
                  </a:moveTo>
                  <a:cubicBezTo>
                    <a:pt x="181951" y="0"/>
                    <a:pt x="0" y="179802"/>
                    <a:pt x="0" y="401600"/>
                  </a:cubicBezTo>
                  <a:cubicBezTo>
                    <a:pt x="0" y="623397"/>
                    <a:pt x="181951" y="803199"/>
                    <a:pt x="406400" y="803199"/>
                  </a:cubicBezTo>
                  <a:cubicBezTo>
                    <a:pt x="630849" y="803199"/>
                    <a:pt x="812800" y="623397"/>
                    <a:pt x="812800" y="401600"/>
                  </a:cubicBezTo>
                  <a:cubicBezTo>
                    <a:pt x="812800" y="17980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6725"/>
              <a:ext cx="660400" cy="68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74283" y="4680554"/>
            <a:ext cx="1007677" cy="925892"/>
            <a:chOff x="0" y="0"/>
            <a:chExt cx="8845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450226" y="6868463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1018" y="2132940"/>
            <a:ext cx="8509891" cy="3473506"/>
          </a:xfrm>
          <a:custGeom>
            <a:avLst/>
            <a:gdLst/>
            <a:ahLst/>
            <a:cxnLst/>
            <a:rect r="r" b="b" t="t" l="l"/>
            <a:pathLst>
              <a:path h="3473506" w="8509891">
                <a:moveTo>
                  <a:pt x="0" y="0"/>
                </a:moveTo>
                <a:lnTo>
                  <a:pt x="8509890" y="0"/>
                </a:lnTo>
                <a:lnTo>
                  <a:pt x="8509890" y="3473506"/>
                </a:lnTo>
                <a:lnTo>
                  <a:pt x="0" y="34735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96" t="0" r="-288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2" y="750247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496043"/>
            <a:ext cx="62783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  Khởi động hệ thống HDFS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4103" y="1315068"/>
            <a:ext cx="12225301" cy="7822020"/>
            <a:chOff x="0" y="0"/>
            <a:chExt cx="5566581" cy="3561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581" cy="3561623"/>
            </a:xfrm>
            <a:custGeom>
              <a:avLst/>
              <a:gdLst/>
              <a:ahLst/>
              <a:cxnLst/>
              <a:rect r="r" b="b" t="t" l="l"/>
              <a:pathLst>
                <a:path h="3561623" w="5566581">
                  <a:moveTo>
                    <a:pt x="21531" y="0"/>
                  </a:moveTo>
                  <a:lnTo>
                    <a:pt x="5545050" y="0"/>
                  </a:lnTo>
                  <a:cubicBezTo>
                    <a:pt x="5550760" y="0"/>
                    <a:pt x="5556237" y="2268"/>
                    <a:pt x="5560275" y="6306"/>
                  </a:cubicBezTo>
                  <a:cubicBezTo>
                    <a:pt x="5564313" y="10344"/>
                    <a:pt x="5566581" y="15821"/>
                    <a:pt x="5566581" y="21531"/>
                  </a:cubicBezTo>
                  <a:lnTo>
                    <a:pt x="5566581" y="3540092"/>
                  </a:lnTo>
                  <a:cubicBezTo>
                    <a:pt x="5566581" y="3545802"/>
                    <a:pt x="5564313" y="3551279"/>
                    <a:pt x="5560275" y="3555317"/>
                  </a:cubicBezTo>
                  <a:cubicBezTo>
                    <a:pt x="5556237" y="3559354"/>
                    <a:pt x="5550760" y="3561623"/>
                    <a:pt x="5545050" y="3561623"/>
                  </a:cubicBezTo>
                  <a:lnTo>
                    <a:pt x="21531" y="3561623"/>
                  </a:lnTo>
                  <a:cubicBezTo>
                    <a:pt x="15821" y="3561623"/>
                    <a:pt x="10344" y="3559354"/>
                    <a:pt x="6306" y="3555317"/>
                  </a:cubicBezTo>
                  <a:cubicBezTo>
                    <a:pt x="2268" y="3551279"/>
                    <a:pt x="0" y="3545802"/>
                    <a:pt x="0" y="3540092"/>
                  </a:cubicBezTo>
                  <a:lnTo>
                    <a:pt x="0" y="21531"/>
                  </a:lnTo>
                  <a:cubicBezTo>
                    <a:pt x="0" y="15821"/>
                    <a:pt x="2268" y="10344"/>
                    <a:pt x="6306" y="6306"/>
                  </a:cubicBezTo>
                  <a:cubicBezTo>
                    <a:pt x="10344" y="2268"/>
                    <a:pt x="15821" y="0"/>
                    <a:pt x="2153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66581" cy="3571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62146" y="189841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527215"/>
            <a:ext cx="1247303" cy="1232571"/>
            <a:chOff x="0" y="0"/>
            <a:chExt cx="812800" cy="8031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03199"/>
            </a:xfrm>
            <a:custGeom>
              <a:avLst/>
              <a:gdLst/>
              <a:ahLst/>
              <a:cxnLst/>
              <a:rect r="r" b="b" t="t" l="l"/>
              <a:pathLst>
                <a:path h="803199" w="812800">
                  <a:moveTo>
                    <a:pt x="406400" y="0"/>
                  </a:moveTo>
                  <a:cubicBezTo>
                    <a:pt x="181951" y="0"/>
                    <a:pt x="0" y="179802"/>
                    <a:pt x="0" y="401600"/>
                  </a:cubicBezTo>
                  <a:cubicBezTo>
                    <a:pt x="0" y="623397"/>
                    <a:pt x="181951" y="803199"/>
                    <a:pt x="406400" y="803199"/>
                  </a:cubicBezTo>
                  <a:cubicBezTo>
                    <a:pt x="630849" y="803199"/>
                    <a:pt x="812800" y="623397"/>
                    <a:pt x="812800" y="401600"/>
                  </a:cubicBezTo>
                  <a:cubicBezTo>
                    <a:pt x="812800" y="17980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6725"/>
              <a:ext cx="660400" cy="68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74283" y="4680554"/>
            <a:ext cx="1007677" cy="925892"/>
            <a:chOff x="0" y="0"/>
            <a:chExt cx="88459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22502" y="3412473"/>
            <a:ext cx="11688503" cy="5334434"/>
          </a:xfrm>
          <a:custGeom>
            <a:avLst/>
            <a:gdLst/>
            <a:ahLst/>
            <a:cxnLst/>
            <a:rect r="r" b="b" t="t" l="l"/>
            <a:pathLst>
              <a:path h="5334434" w="11688503">
                <a:moveTo>
                  <a:pt x="0" y="0"/>
                </a:moveTo>
                <a:lnTo>
                  <a:pt x="11688502" y="0"/>
                </a:lnTo>
                <a:lnTo>
                  <a:pt x="11688502" y="5334434"/>
                </a:lnTo>
                <a:lnTo>
                  <a:pt x="0" y="5334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92964" y="8724836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5"/>
                </a:lnTo>
                <a:lnTo>
                  <a:pt x="0" y="824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95900" y="1558622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89269" y="2691984"/>
            <a:ext cx="62783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2.  Up file data lên HDFS để lưu trữ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4103" y="502932"/>
            <a:ext cx="12225301" cy="9430369"/>
            <a:chOff x="0" y="0"/>
            <a:chExt cx="5566581" cy="4293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581" cy="4293957"/>
            </a:xfrm>
            <a:custGeom>
              <a:avLst/>
              <a:gdLst/>
              <a:ahLst/>
              <a:cxnLst/>
              <a:rect r="r" b="b" t="t" l="l"/>
              <a:pathLst>
                <a:path h="4293957" w="5566581">
                  <a:moveTo>
                    <a:pt x="21531" y="0"/>
                  </a:moveTo>
                  <a:lnTo>
                    <a:pt x="5545050" y="0"/>
                  </a:lnTo>
                  <a:cubicBezTo>
                    <a:pt x="5550760" y="0"/>
                    <a:pt x="5556237" y="2268"/>
                    <a:pt x="5560275" y="6306"/>
                  </a:cubicBezTo>
                  <a:cubicBezTo>
                    <a:pt x="5564313" y="10344"/>
                    <a:pt x="5566581" y="15821"/>
                    <a:pt x="5566581" y="21531"/>
                  </a:cubicBezTo>
                  <a:lnTo>
                    <a:pt x="5566581" y="4272426"/>
                  </a:lnTo>
                  <a:cubicBezTo>
                    <a:pt x="5566581" y="4278136"/>
                    <a:pt x="5564313" y="4283613"/>
                    <a:pt x="5560275" y="4287651"/>
                  </a:cubicBezTo>
                  <a:cubicBezTo>
                    <a:pt x="5556237" y="4291688"/>
                    <a:pt x="5550760" y="4293957"/>
                    <a:pt x="5545050" y="4293957"/>
                  </a:cubicBezTo>
                  <a:lnTo>
                    <a:pt x="21531" y="4293957"/>
                  </a:lnTo>
                  <a:cubicBezTo>
                    <a:pt x="15821" y="4293957"/>
                    <a:pt x="10344" y="4291688"/>
                    <a:pt x="6306" y="4287651"/>
                  </a:cubicBezTo>
                  <a:cubicBezTo>
                    <a:pt x="2268" y="4283613"/>
                    <a:pt x="0" y="4278136"/>
                    <a:pt x="0" y="4272426"/>
                  </a:cubicBezTo>
                  <a:lnTo>
                    <a:pt x="0" y="21531"/>
                  </a:lnTo>
                  <a:cubicBezTo>
                    <a:pt x="0" y="15821"/>
                    <a:pt x="2268" y="10344"/>
                    <a:pt x="6306" y="6306"/>
                  </a:cubicBezTo>
                  <a:cubicBezTo>
                    <a:pt x="10344" y="2268"/>
                    <a:pt x="15821" y="0"/>
                    <a:pt x="2153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66581" cy="43034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75509" y="966008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92964" y="8724836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5"/>
                </a:lnTo>
                <a:lnTo>
                  <a:pt x="0" y="824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08881" y="2126782"/>
            <a:ext cx="11715744" cy="4561662"/>
          </a:xfrm>
          <a:custGeom>
            <a:avLst/>
            <a:gdLst/>
            <a:ahLst/>
            <a:cxnLst/>
            <a:rect r="r" b="b" t="t" l="l"/>
            <a:pathLst>
              <a:path h="4561662" w="11715744">
                <a:moveTo>
                  <a:pt x="0" y="0"/>
                </a:moveTo>
                <a:lnTo>
                  <a:pt x="11715744" y="0"/>
                </a:lnTo>
                <a:lnTo>
                  <a:pt x="11715744" y="4561663"/>
                </a:lnTo>
                <a:lnTo>
                  <a:pt x="0" y="4561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08881" y="6688445"/>
            <a:ext cx="11715744" cy="2928936"/>
          </a:xfrm>
          <a:custGeom>
            <a:avLst/>
            <a:gdLst/>
            <a:ahLst/>
            <a:cxnLst/>
            <a:rect r="r" b="b" t="t" l="l"/>
            <a:pathLst>
              <a:path h="2928936" w="11715744">
                <a:moveTo>
                  <a:pt x="0" y="0"/>
                </a:moveTo>
                <a:lnTo>
                  <a:pt x="11715744" y="0"/>
                </a:lnTo>
                <a:lnTo>
                  <a:pt x="11715744" y="2928936"/>
                </a:lnTo>
                <a:lnTo>
                  <a:pt x="0" y="29289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65618" y="626220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7188" y="1488607"/>
            <a:ext cx="62783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3.   Spark lấy dữ liệu từ HDFS để xử lý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4103" y="131180"/>
            <a:ext cx="12225301" cy="10155820"/>
            <a:chOff x="0" y="0"/>
            <a:chExt cx="5566581" cy="4624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581" cy="4624279"/>
            </a:xfrm>
            <a:custGeom>
              <a:avLst/>
              <a:gdLst/>
              <a:ahLst/>
              <a:cxnLst/>
              <a:rect r="r" b="b" t="t" l="l"/>
              <a:pathLst>
                <a:path h="4624279" w="5566581">
                  <a:moveTo>
                    <a:pt x="21531" y="0"/>
                  </a:moveTo>
                  <a:lnTo>
                    <a:pt x="5545050" y="0"/>
                  </a:lnTo>
                  <a:cubicBezTo>
                    <a:pt x="5550760" y="0"/>
                    <a:pt x="5556237" y="2268"/>
                    <a:pt x="5560275" y="6306"/>
                  </a:cubicBezTo>
                  <a:cubicBezTo>
                    <a:pt x="5564313" y="10344"/>
                    <a:pt x="5566581" y="15821"/>
                    <a:pt x="5566581" y="21531"/>
                  </a:cubicBezTo>
                  <a:lnTo>
                    <a:pt x="5566581" y="4602747"/>
                  </a:lnTo>
                  <a:cubicBezTo>
                    <a:pt x="5566581" y="4608458"/>
                    <a:pt x="5564313" y="4613934"/>
                    <a:pt x="5560275" y="4617972"/>
                  </a:cubicBezTo>
                  <a:cubicBezTo>
                    <a:pt x="5556237" y="4622010"/>
                    <a:pt x="5550760" y="4624279"/>
                    <a:pt x="5545050" y="4624279"/>
                  </a:cubicBezTo>
                  <a:lnTo>
                    <a:pt x="21531" y="4624279"/>
                  </a:lnTo>
                  <a:cubicBezTo>
                    <a:pt x="15821" y="4624279"/>
                    <a:pt x="10344" y="4622010"/>
                    <a:pt x="6306" y="4617972"/>
                  </a:cubicBezTo>
                  <a:cubicBezTo>
                    <a:pt x="2268" y="4613934"/>
                    <a:pt x="0" y="4608458"/>
                    <a:pt x="0" y="4602747"/>
                  </a:cubicBezTo>
                  <a:lnTo>
                    <a:pt x="0" y="21531"/>
                  </a:lnTo>
                  <a:cubicBezTo>
                    <a:pt x="0" y="15821"/>
                    <a:pt x="2268" y="10344"/>
                    <a:pt x="6306" y="6306"/>
                  </a:cubicBezTo>
                  <a:cubicBezTo>
                    <a:pt x="10344" y="2268"/>
                    <a:pt x="15821" y="0"/>
                    <a:pt x="2153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66581" cy="46338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11812" y="607398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04647" y="8113353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4647" y="4021858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60052" y="2186013"/>
            <a:ext cx="11213403" cy="3614533"/>
          </a:xfrm>
          <a:custGeom>
            <a:avLst/>
            <a:gdLst/>
            <a:ahLst/>
            <a:cxnLst/>
            <a:rect r="r" b="b" t="t" l="l"/>
            <a:pathLst>
              <a:path h="3614533" w="11213403">
                <a:moveTo>
                  <a:pt x="0" y="0"/>
                </a:moveTo>
                <a:lnTo>
                  <a:pt x="11213403" y="0"/>
                </a:lnTo>
                <a:lnTo>
                  <a:pt x="11213403" y="3614533"/>
                </a:lnTo>
                <a:lnTo>
                  <a:pt x="0" y="3614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07323" y="6257746"/>
            <a:ext cx="11137681" cy="3707842"/>
          </a:xfrm>
          <a:custGeom>
            <a:avLst/>
            <a:gdLst/>
            <a:ahLst/>
            <a:cxnLst/>
            <a:rect r="r" b="b" t="t" l="l"/>
            <a:pathLst>
              <a:path h="3707842" w="11137681">
                <a:moveTo>
                  <a:pt x="0" y="0"/>
                </a:moveTo>
                <a:lnTo>
                  <a:pt x="11137681" y="0"/>
                </a:lnTo>
                <a:lnTo>
                  <a:pt x="11137681" y="3707842"/>
                </a:lnTo>
                <a:lnTo>
                  <a:pt x="0" y="3707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6" t="0" r="-63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65618" y="267610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7188" y="1128738"/>
            <a:ext cx="106097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4.   Trực quan hóa dữ liệu với Spark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Đồ thị biểu diễn giá Open, High, Low, Close theo ngày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87188" y="5733871"/>
            <a:ext cx="106097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Đồ thị biểu diễn tổng số cổ phiếu giao dịch Volume theo ngày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4677" y="692205"/>
            <a:ext cx="9040452" cy="7806096"/>
            <a:chOff x="0" y="0"/>
            <a:chExt cx="4116415" cy="3554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6415" cy="3554372"/>
            </a:xfrm>
            <a:custGeom>
              <a:avLst/>
              <a:gdLst/>
              <a:ahLst/>
              <a:cxnLst/>
              <a:rect r="r" b="b" t="t" l="l"/>
              <a:pathLst>
                <a:path h="3554372" w="4116415">
                  <a:moveTo>
                    <a:pt x="29116" y="0"/>
                  </a:moveTo>
                  <a:lnTo>
                    <a:pt x="4087298" y="0"/>
                  </a:lnTo>
                  <a:cubicBezTo>
                    <a:pt x="4103379" y="0"/>
                    <a:pt x="4116415" y="13036"/>
                    <a:pt x="4116415" y="29116"/>
                  </a:cubicBezTo>
                  <a:lnTo>
                    <a:pt x="4116415" y="3525256"/>
                  </a:lnTo>
                  <a:cubicBezTo>
                    <a:pt x="4116415" y="3541336"/>
                    <a:pt x="4103379" y="3554372"/>
                    <a:pt x="4087298" y="3554372"/>
                  </a:cubicBezTo>
                  <a:lnTo>
                    <a:pt x="29116" y="3554372"/>
                  </a:lnTo>
                  <a:cubicBezTo>
                    <a:pt x="21394" y="3554372"/>
                    <a:pt x="13988" y="3551305"/>
                    <a:pt x="8528" y="3545844"/>
                  </a:cubicBezTo>
                  <a:cubicBezTo>
                    <a:pt x="3068" y="3540384"/>
                    <a:pt x="0" y="3532978"/>
                    <a:pt x="0" y="3525256"/>
                  </a:cubicBezTo>
                  <a:lnTo>
                    <a:pt x="0" y="29116"/>
                  </a:lnTo>
                  <a:cubicBezTo>
                    <a:pt x="0" y="13036"/>
                    <a:pt x="13036" y="0"/>
                    <a:pt x="2911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116415" cy="3563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46905" y="1090035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79907" y="2707499"/>
            <a:ext cx="8291935" cy="5120270"/>
          </a:xfrm>
          <a:custGeom>
            <a:avLst/>
            <a:gdLst/>
            <a:ahLst/>
            <a:cxnLst/>
            <a:rect r="r" b="b" t="t" l="l"/>
            <a:pathLst>
              <a:path h="5120270" w="8291935">
                <a:moveTo>
                  <a:pt x="0" y="0"/>
                </a:moveTo>
                <a:lnTo>
                  <a:pt x="8291935" y="0"/>
                </a:lnTo>
                <a:lnTo>
                  <a:pt x="8291935" y="5120270"/>
                </a:lnTo>
                <a:lnTo>
                  <a:pt x="0" y="5120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095" y="3924918"/>
            <a:ext cx="8911615" cy="2769111"/>
          </a:xfrm>
          <a:custGeom>
            <a:avLst/>
            <a:gdLst/>
            <a:ahLst/>
            <a:cxnLst/>
            <a:rect r="r" b="b" t="t" l="l"/>
            <a:pathLst>
              <a:path h="2769111" w="8911615">
                <a:moveTo>
                  <a:pt x="0" y="0"/>
                </a:moveTo>
                <a:lnTo>
                  <a:pt x="8911616" y="0"/>
                </a:lnTo>
                <a:lnTo>
                  <a:pt x="8911616" y="2769111"/>
                </a:lnTo>
                <a:lnTo>
                  <a:pt x="0" y="2769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605" t="0" r="-660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527215"/>
            <a:ext cx="1247303" cy="1232571"/>
            <a:chOff x="0" y="0"/>
            <a:chExt cx="812800" cy="8031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03199"/>
            </a:xfrm>
            <a:custGeom>
              <a:avLst/>
              <a:gdLst/>
              <a:ahLst/>
              <a:cxnLst/>
              <a:rect r="r" b="b" t="t" l="l"/>
              <a:pathLst>
                <a:path h="803199" w="812800">
                  <a:moveTo>
                    <a:pt x="406400" y="0"/>
                  </a:moveTo>
                  <a:cubicBezTo>
                    <a:pt x="181951" y="0"/>
                    <a:pt x="0" y="179802"/>
                    <a:pt x="0" y="401600"/>
                  </a:cubicBezTo>
                  <a:cubicBezTo>
                    <a:pt x="0" y="623397"/>
                    <a:pt x="181951" y="803199"/>
                    <a:pt x="406400" y="803199"/>
                  </a:cubicBezTo>
                  <a:cubicBezTo>
                    <a:pt x="630849" y="803199"/>
                    <a:pt x="812800" y="623397"/>
                    <a:pt x="812800" y="401600"/>
                  </a:cubicBezTo>
                  <a:cubicBezTo>
                    <a:pt x="812800" y="17980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6725"/>
              <a:ext cx="660400" cy="68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74283" y="4680554"/>
            <a:ext cx="1007677" cy="925892"/>
            <a:chOff x="0" y="0"/>
            <a:chExt cx="8845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906517" y="8086048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12083" y="3456334"/>
            <a:ext cx="6784051" cy="3891910"/>
          </a:xfrm>
          <a:custGeom>
            <a:avLst/>
            <a:gdLst/>
            <a:ahLst/>
            <a:cxnLst/>
            <a:rect r="r" b="b" t="t" l="l"/>
            <a:pathLst>
              <a:path h="3891910" w="6784051">
                <a:moveTo>
                  <a:pt x="0" y="0"/>
                </a:moveTo>
                <a:lnTo>
                  <a:pt x="6784051" y="0"/>
                </a:lnTo>
                <a:lnTo>
                  <a:pt x="6784051" y="3891910"/>
                </a:lnTo>
                <a:lnTo>
                  <a:pt x="0" y="3891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9" t="-16842" r="-121311" b="-9187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2" y="750247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496043"/>
            <a:ext cx="6278382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5.   Khởi động Elasticsearch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Sudo systemctl start elasticsearch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Sudo systemctl status elasticsearch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Sudo systemctl stop elasticsearch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5427" y="362860"/>
            <a:ext cx="16938877" cy="9000415"/>
            <a:chOff x="0" y="0"/>
            <a:chExt cx="7712827" cy="4098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12828" cy="4098184"/>
            </a:xfrm>
            <a:custGeom>
              <a:avLst/>
              <a:gdLst/>
              <a:ahLst/>
              <a:cxnLst/>
              <a:rect r="r" b="b" t="t" l="l"/>
              <a:pathLst>
                <a:path h="4098184" w="7712828">
                  <a:moveTo>
                    <a:pt x="15540" y="0"/>
                  </a:moveTo>
                  <a:lnTo>
                    <a:pt x="7697288" y="0"/>
                  </a:lnTo>
                  <a:cubicBezTo>
                    <a:pt x="7701409" y="0"/>
                    <a:pt x="7705362" y="1637"/>
                    <a:pt x="7708276" y="4551"/>
                  </a:cubicBezTo>
                  <a:cubicBezTo>
                    <a:pt x="7711191" y="7466"/>
                    <a:pt x="7712828" y="11418"/>
                    <a:pt x="7712828" y="15540"/>
                  </a:cubicBezTo>
                  <a:lnTo>
                    <a:pt x="7712828" y="4082645"/>
                  </a:lnTo>
                  <a:cubicBezTo>
                    <a:pt x="7712828" y="4091227"/>
                    <a:pt x="7705870" y="4098184"/>
                    <a:pt x="7697288" y="4098184"/>
                  </a:cubicBezTo>
                  <a:lnTo>
                    <a:pt x="15540" y="4098184"/>
                  </a:lnTo>
                  <a:cubicBezTo>
                    <a:pt x="6957" y="4098184"/>
                    <a:pt x="0" y="4091227"/>
                    <a:pt x="0" y="4082645"/>
                  </a:cubicBezTo>
                  <a:lnTo>
                    <a:pt x="0" y="15540"/>
                  </a:lnTo>
                  <a:cubicBezTo>
                    <a:pt x="0" y="6957"/>
                    <a:pt x="6957" y="0"/>
                    <a:pt x="1554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712827" cy="41077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91301" y="607398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42230" y="724388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4375" y="2049386"/>
            <a:ext cx="11715744" cy="4748616"/>
          </a:xfrm>
          <a:custGeom>
            <a:avLst/>
            <a:gdLst/>
            <a:ahLst/>
            <a:cxnLst/>
            <a:rect r="r" b="b" t="t" l="l"/>
            <a:pathLst>
              <a:path h="4748616" w="11715744">
                <a:moveTo>
                  <a:pt x="0" y="0"/>
                </a:moveTo>
                <a:lnTo>
                  <a:pt x="11715744" y="0"/>
                </a:lnTo>
                <a:lnTo>
                  <a:pt x="11715744" y="4748616"/>
                </a:lnTo>
                <a:lnTo>
                  <a:pt x="0" y="4748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406" y="3071565"/>
            <a:ext cx="9620894" cy="6005683"/>
          </a:xfrm>
          <a:custGeom>
            <a:avLst/>
            <a:gdLst/>
            <a:ahLst/>
            <a:cxnLst/>
            <a:rect r="r" b="b" t="t" l="l"/>
            <a:pathLst>
              <a:path h="6005683" w="9620894">
                <a:moveTo>
                  <a:pt x="0" y="0"/>
                </a:moveTo>
                <a:lnTo>
                  <a:pt x="9620894" y="0"/>
                </a:lnTo>
                <a:lnTo>
                  <a:pt x="9620894" y="6005682"/>
                </a:lnTo>
                <a:lnTo>
                  <a:pt x="0" y="6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1" t="0" r="-67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3617" y="512148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269459"/>
            <a:ext cx="98446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6.   Lưu dữ liệu sau khi xử lý vào Elasticsearch để tìm kiếm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4103" y="131180"/>
            <a:ext cx="12225301" cy="10155820"/>
            <a:chOff x="0" y="0"/>
            <a:chExt cx="5566581" cy="4624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581" cy="4624279"/>
            </a:xfrm>
            <a:custGeom>
              <a:avLst/>
              <a:gdLst/>
              <a:ahLst/>
              <a:cxnLst/>
              <a:rect r="r" b="b" t="t" l="l"/>
              <a:pathLst>
                <a:path h="4624279" w="5566581">
                  <a:moveTo>
                    <a:pt x="21531" y="0"/>
                  </a:moveTo>
                  <a:lnTo>
                    <a:pt x="5545050" y="0"/>
                  </a:lnTo>
                  <a:cubicBezTo>
                    <a:pt x="5550760" y="0"/>
                    <a:pt x="5556237" y="2268"/>
                    <a:pt x="5560275" y="6306"/>
                  </a:cubicBezTo>
                  <a:cubicBezTo>
                    <a:pt x="5564313" y="10344"/>
                    <a:pt x="5566581" y="15821"/>
                    <a:pt x="5566581" y="21531"/>
                  </a:cubicBezTo>
                  <a:lnTo>
                    <a:pt x="5566581" y="4602747"/>
                  </a:lnTo>
                  <a:cubicBezTo>
                    <a:pt x="5566581" y="4608458"/>
                    <a:pt x="5564313" y="4613934"/>
                    <a:pt x="5560275" y="4617972"/>
                  </a:cubicBezTo>
                  <a:cubicBezTo>
                    <a:pt x="5556237" y="4622010"/>
                    <a:pt x="5550760" y="4624279"/>
                    <a:pt x="5545050" y="4624279"/>
                  </a:cubicBezTo>
                  <a:lnTo>
                    <a:pt x="21531" y="4624279"/>
                  </a:lnTo>
                  <a:cubicBezTo>
                    <a:pt x="15821" y="4624279"/>
                    <a:pt x="10344" y="4622010"/>
                    <a:pt x="6306" y="4617972"/>
                  </a:cubicBezTo>
                  <a:cubicBezTo>
                    <a:pt x="2268" y="4613934"/>
                    <a:pt x="0" y="4608458"/>
                    <a:pt x="0" y="4602747"/>
                  </a:cubicBezTo>
                  <a:lnTo>
                    <a:pt x="0" y="21531"/>
                  </a:lnTo>
                  <a:cubicBezTo>
                    <a:pt x="0" y="15821"/>
                    <a:pt x="2268" y="10344"/>
                    <a:pt x="6306" y="6306"/>
                  </a:cubicBezTo>
                  <a:cubicBezTo>
                    <a:pt x="10344" y="2268"/>
                    <a:pt x="15821" y="0"/>
                    <a:pt x="2153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66581" cy="46338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11812" y="607398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04647" y="8113353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97632" y="3798919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08881" y="2103426"/>
            <a:ext cx="11715744" cy="4661371"/>
          </a:xfrm>
          <a:custGeom>
            <a:avLst/>
            <a:gdLst/>
            <a:ahLst/>
            <a:cxnLst/>
            <a:rect r="r" b="b" t="t" l="l"/>
            <a:pathLst>
              <a:path h="4661371" w="11715744">
                <a:moveTo>
                  <a:pt x="0" y="0"/>
                </a:moveTo>
                <a:lnTo>
                  <a:pt x="11715744" y="0"/>
                </a:lnTo>
                <a:lnTo>
                  <a:pt x="11715744" y="4661371"/>
                </a:lnTo>
                <a:lnTo>
                  <a:pt x="0" y="4661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65618" y="267610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7188" y="1013406"/>
            <a:ext cx="106097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7.   Tìm kiếm với Elasticsearch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Tìm kiếm theo ngày. VD: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1865" y="6726697"/>
            <a:ext cx="1060977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Tìm kiếm top 10 ngày có tỉ lệ tăng nhiều nhất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Tìm kiếm top 10 ngày có tỉ lệ giảm nhất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Tìm kiếm top 10 ngày giao dịch nhiều nhất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Italics"/>
              </a:rPr>
              <a:t>Tìm kiếm top 10 ngày giao dịch ít nhất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4677" y="692205"/>
            <a:ext cx="9040452" cy="7806096"/>
            <a:chOff x="0" y="0"/>
            <a:chExt cx="4116415" cy="3554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6415" cy="3554372"/>
            </a:xfrm>
            <a:custGeom>
              <a:avLst/>
              <a:gdLst/>
              <a:ahLst/>
              <a:cxnLst/>
              <a:rect r="r" b="b" t="t" l="l"/>
              <a:pathLst>
                <a:path h="3554372" w="4116415">
                  <a:moveTo>
                    <a:pt x="29116" y="0"/>
                  </a:moveTo>
                  <a:lnTo>
                    <a:pt x="4087298" y="0"/>
                  </a:lnTo>
                  <a:cubicBezTo>
                    <a:pt x="4103379" y="0"/>
                    <a:pt x="4116415" y="13036"/>
                    <a:pt x="4116415" y="29116"/>
                  </a:cubicBezTo>
                  <a:lnTo>
                    <a:pt x="4116415" y="3525256"/>
                  </a:lnTo>
                  <a:cubicBezTo>
                    <a:pt x="4116415" y="3541336"/>
                    <a:pt x="4103379" y="3554372"/>
                    <a:pt x="4087298" y="3554372"/>
                  </a:cubicBezTo>
                  <a:lnTo>
                    <a:pt x="29116" y="3554372"/>
                  </a:lnTo>
                  <a:cubicBezTo>
                    <a:pt x="21394" y="3554372"/>
                    <a:pt x="13988" y="3551305"/>
                    <a:pt x="8528" y="3545844"/>
                  </a:cubicBezTo>
                  <a:cubicBezTo>
                    <a:pt x="3068" y="3540384"/>
                    <a:pt x="0" y="3532978"/>
                    <a:pt x="0" y="3525256"/>
                  </a:cubicBezTo>
                  <a:lnTo>
                    <a:pt x="0" y="29116"/>
                  </a:lnTo>
                  <a:cubicBezTo>
                    <a:pt x="0" y="13036"/>
                    <a:pt x="13036" y="0"/>
                    <a:pt x="2911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116415" cy="3563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46905" y="1090035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79907" y="2707499"/>
            <a:ext cx="8291935" cy="5120270"/>
          </a:xfrm>
          <a:custGeom>
            <a:avLst/>
            <a:gdLst/>
            <a:ahLst/>
            <a:cxnLst/>
            <a:rect r="r" b="b" t="t" l="l"/>
            <a:pathLst>
              <a:path h="5120270" w="8291935">
                <a:moveTo>
                  <a:pt x="0" y="0"/>
                </a:moveTo>
                <a:lnTo>
                  <a:pt x="8291935" y="0"/>
                </a:lnTo>
                <a:lnTo>
                  <a:pt x="8291935" y="5120270"/>
                </a:lnTo>
                <a:lnTo>
                  <a:pt x="0" y="5120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740" y="3917892"/>
            <a:ext cx="8780325" cy="2699483"/>
          </a:xfrm>
          <a:custGeom>
            <a:avLst/>
            <a:gdLst/>
            <a:ahLst/>
            <a:cxnLst/>
            <a:rect r="r" b="b" t="t" l="l"/>
            <a:pathLst>
              <a:path h="2699483" w="8780325">
                <a:moveTo>
                  <a:pt x="0" y="0"/>
                </a:moveTo>
                <a:lnTo>
                  <a:pt x="8780325" y="0"/>
                </a:lnTo>
                <a:lnTo>
                  <a:pt x="8780325" y="2699483"/>
                </a:lnTo>
                <a:lnTo>
                  <a:pt x="0" y="2699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527215"/>
            <a:ext cx="1247303" cy="1232571"/>
            <a:chOff x="0" y="0"/>
            <a:chExt cx="812800" cy="8031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03199"/>
            </a:xfrm>
            <a:custGeom>
              <a:avLst/>
              <a:gdLst/>
              <a:ahLst/>
              <a:cxnLst/>
              <a:rect r="r" b="b" t="t" l="l"/>
              <a:pathLst>
                <a:path h="803199" w="812800">
                  <a:moveTo>
                    <a:pt x="406400" y="0"/>
                  </a:moveTo>
                  <a:cubicBezTo>
                    <a:pt x="181951" y="0"/>
                    <a:pt x="0" y="179802"/>
                    <a:pt x="0" y="401600"/>
                  </a:cubicBezTo>
                  <a:cubicBezTo>
                    <a:pt x="0" y="623397"/>
                    <a:pt x="181951" y="803199"/>
                    <a:pt x="406400" y="803199"/>
                  </a:cubicBezTo>
                  <a:cubicBezTo>
                    <a:pt x="630849" y="803199"/>
                    <a:pt x="812800" y="623397"/>
                    <a:pt x="812800" y="401600"/>
                  </a:cubicBezTo>
                  <a:cubicBezTo>
                    <a:pt x="812800" y="17980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6725"/>
              <a:ext cx="660400" cy="68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74283" y="4680554"/>
            <a:ext cx="1007677" cy="925892"/>
            <a:chOff x="0" y="0"/>
            <a:chExt cx="8845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906517" y="8086048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91301" y="7922401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91303" y="3337203"/>
            <a:ext cx="7385977" cy="4130172"/>
          </a:xfrm>
          <a:custGeom>
            <a:avLst/>
            <a:gdLst/>
            <a:ahLst/>
            <a:cxnLst/>
            <a:rect r="r" b="b" t="t" l="l"/>
            <a:pathLst>
              <a:path h="4130172" w="7385977">
                <a:moveTo>
                  <a:pt x="0" y="0"/>
                </a:moveTo>
                <a:lnTo>
                  <a:pt x="7385977" y="0"/>
                </a:lnTo>
                <a:lnTo>
                  <a:pt x="7385977" y="4130172"/>
                </a:lnTo>
                <a:lnTo>
                  <a:pt x="0" y="41301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662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2" y="750247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496043"/>
            <a:ext cx="6449905" cy="218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4"/>
              </a:lnSpc>
            </a:pPr>
            <a:r>
              <a:rPr lang="en-US" sz="3081">
                <a:solidFill>
                  <a:srgbClr val="000000"/>
                </a:solidFill>
                <a:latin typeface="Cabin"/>
              </a:rPr>
              <a:t>8. Khởi động Kibana</a:t>
            </a:r>
          </a:p>
          <a:p>
            <a:pPr>
              <a:lnSpc>
                <a:spcPts val="4314"/>
              </a:lnSpc>
            </a:pPr>
            <a:r>
              <a:rPr lang="en-US" sz="3081">
                <a:solidFill>
                  <a:srgbClr val="000000"/>
                </a:solidFill>
                <a:latin typeface="Cabin Italics"/>
              </a:rPr>
              <a:t> Sudo systemctl start kibana</a:t>
            </a:r>
          </a:p>
          <a:p>
            <a:pPr>
              <a:lnSpc>
                <a:spcPts val="4314"/>
              </a:lnSpc>
            </a:pPr>
            <a:r>
              <a:rPr lang="en-US" sz="3081">
                <a:solidFill>
                  <a:srgbClr val="000000"/>
                </a:solidFill>
                <a:latin typeface="Cabin Italics"/>
              </a:rPr>
              <a:t> Sudo systemctl status kibana</a:t>
            </a:r>
          </a:p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00000"/>
                </a:solidFill>
                <a:latin typeface="Cabin Italics"/>
              </a:rPr>
              <a:t> Sudo systemctl stop kibana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77685" y="1276127"/>
            <a:ext cx="12225301" cy="7982173"/>
            <a:chOff x="0" y="0"/>
            <a:chExt cx="5566581" cy="36345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581" cy="3634546"/>
            </a:xfrm>
            <a:custGeom>
              <a:avLst/>
              <a:gdLst/>
              <a:ahLst/>
              <a:cxnLst/>
              <a:rect r="r" b="b" t="t" l="l"/>
              <a:pathLst>
                <a:path h="3634546" w="5566581">
                  <a:moveTo>
                    <a:pt x="21531" y="0"/>
                  </a:moveTo>
                  <a:lnTo>
                    <a:pt x="5545050" y="0"/>
                  </a:lnTo>
                  <a:cubicBezTo>
                    <a:pt x="5550760" y="0"/>
                    <a:pt x="5556237" y="2268"/>
                    <a:pt x="5560275" y="6306"/>
                  </a:cubicBezTo>
                  <a:cubicBezTo>
                    <a:pt x="5564313" y="10344"/>
                    <a:pt x="5566581" y="15821"/>
                    <a:pt x="5566581" y="21531"/>
                  </a:cubicBezTo>
                  <a:lnTo>
                    <a:pt x="5566581" y="3613014"/>
                  </a:lnTo>
                  <a:cubicBezTo>
                    <a:pt x="5566581" y="3618725"/>
                    <a:pt x="5564313" y="3624201"/>
                    <a:pt x="5560275" y="3628239"/>
                  </a:cubicBezTo>
                  <a:cubicBezTo>
                    <a:pt x="5556237" y="3632277"/>
                    <a:pt x="5550760" y="3634546"/>
                    <a:pt x="5545050" y="3634546"/>
                  </a:cubicBezTo>
                  <a:lnTo>
                    <a:pt x="21531" y="3634546"/>
                  </a:lnTo>
                  <a:cubicBezTo>
                    <a:pt x="15821" y="3634546"/>
                    <a:pt x="10344" y="3632277"/>
                    <a:pt x="6306" y="3628239"/>
                  </a:cubicBezTo>
                  <a:cubicBezTo>
                    <a:pt x="2268" y="3624201"/>
                    <a:pt x="0" y="3618725"/>
                    <a:pt x="0" y="3613014"/>
                  </a:cubicBezTo>
                  <a:lnTo>
                    <a:pt x="0" y="21531"/>
                  </a:lnTo>
                  <a:cubicBezTo>
                    <a:pt x="0" y="15821"/>
                    <a:pt x="2268" y="10344"/>
                    <a:pt x="6306" y="6306"/>
                  </a:cubicBezTo>
                  <a:cubicBezTo>
                    <a:pt x="10344" y="2268"/>
                    <a:pt x="15821" y="0"/>
                    <a:pt x="2153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566581" cy="36440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83992" y="1834051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0336" y="9258300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60344" y="3671525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87900" y="3022865"/>
            <a:ext cx="11804871" cy="5914994"/>
          </a:xfrm>
          <a:custGeom>
            <a:avLst/>
            <a:gdLst/>
            <a:ahLst/>
            <a:cxnLst/>
            <a:rect r="r" b="b" t="t" l="l"/>
            <a:pathLst>
              <a:path h="5914994" w="11804871">
                <a:moveTo>
                  <a:pt x="0" y="0"/>
                </a:moveTo>
                <a:lnTo>
                  <a:pt x="11804871" y="0"/>
                </a:lnTo>
                <a:lnTo>
                  <a:pt x="11804871" y="5914994"/>
                </a:lnTo>
                <a:lnTo>
                  <a:pt x="0" y="5914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32463" y="1494264"/>
            <a:ext cx="6278382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Các bước tiến hành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0506" y="2449609"/>
            <a:ext cx="106097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9.   Trực quan hóa dữ liệu với Kibana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5626" y="2068747"/>
            <a:ext cx="10236748" cy="6321192"/>
          </a:xfrm>
          <a:custGeom>
            <a:avLst/>
            <a:gdLst/>
            <a:ahLst/>
            <a:cxnLst/>
            <a:rect r="r" b="b" t="t" l="l"/>
            <a:pathLst>
              <a:path h="6321192" w="10236748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56271" y="1680686"/>
            <a:ext cx="5456124" cy="1700931"/>
            <a:chOff x="0" y="0"/>
            <a:chExt cx="1962273" cy="611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683888">
            <a:off x="15941323" y="5997879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60915" y="3860374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83888">
            <a:off x="-602227" y="-92882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60" y="3860374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50158" y="3860374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60915" y="5639440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60" y="5639440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50158" y="5639440"/>
            <a:ext cx="876927" cy="760535"/>
          </a:xfrm>
          <a:custGeom>
            <a:avLst/>
            <a:gdLst/>
            <a:ahLst/>
            <a:cxnLst/>
            <a:rect r="r" b="b" t="t" l="l"/>
            <a:pathLst>
              <a:path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47426" y="5862934"/>
            <a:ext cx="1529987" cy="2527005"/>
          </a:xfrm>
          <a:custGeom>
            <a:avLst/>
            <a:gdLst/>
            <a:ahLst/>
            <a:cxnLst/>
            <a:rect r="r" b="b" t="t" l="l"/>
            <a:pathLst>
              <a:path h="2527005" w="1529987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58267" y="4713333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Thành viên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38698" y="1854970"/>
            <a:ext cx="4291271" cy="120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Mục lục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07267" y="3873665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3312" y="4713333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Giới thiệu đề tài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52311" y="3873665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7510" y="4713333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Công nghệ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96509" y="3873665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58267" y="6492399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Triển khai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07267" y="5652731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03312" y="6492399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Kết luận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52311" y="5652731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47510" y="6492399"/>
            <a:ext cx="2682223" cy="4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Hướng phát triển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96509" y="5652731"/>
            <a:ext cx="584224" cy="5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06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1683888">
            <a:off x="40236" y="1027429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54769" y="1212135"/>
            <a:ext cx="12225301" cy="7862729"/>
            <a:chOff x="0" y="0"/>
            <a:chExt cx="16300401" cy="1048363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300401" cy="10483639"/>
              <a:chOff x="0" y="0"/>
              <a:chExt cx="5566581" cy="3580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66581" cy="3580159"/>
              </a:xfrm>
              <a:custGeom>
                <a:avLst/>
                <a:gdLst/>
                <a:ahLst/>
                <a:cxnLst/>
                <a:rect r="r" b="b" t="t" l="l"/>
                <a:pathLst>
                  <a:path h="3580159" w="5566581">
                    <a:moveTo>
                      <a:pt x="21531" y="0"/>
                    </a:moveTo>
                    <a:lnTo>
                      <a:pt x="5545050" y="0"/>
                    </a:lnTo>
                    <a:cubicBezTo>
                      <a:pt x="5550760" y="0"/>
                      <a:pt x="5556237" y="2268"/>
                      <a:pt x="5560275" y="6306"/>
                    </a:cubicBezTo>
                    <a:cubicBezTo>
                      <a:pt x="5564313" y="10344"/>
                      <a:pt x="5566581" y="15821"/>
                      <a:pt x="5566581" y="21531"/>
                    </a:cubicBezTo>
                    <a:lnTo>
                      <a:pt x="5566581" y="3558628"/>
                    </a:lnTo>
                    <a:cubicBezTo>
                      <a:pt x="5566581" y="3564338"/>
                      <a:pt x="5564313" y="3569815"/>
                      <a:pt x="5560275" y="3573853"/>
                    </a:cubicBezTo>
                    <a:cubicBezTo>
                      <a:pt x="5556237" y="3577891"/>
                      <a:pt x="5550760" y="3580159"/>
                      <a:pt x="5545050" y="3580159"/>
                    </a:cubicBezTo>
                    <a:lnTo>
                      <a:pt x="21531" y="3580159"/>
                    </a:lnTo>
                    <a:cubicBezTo>
                      <a:pt x="15821" y="3580159"/>
                      <a:pt x="10344" y="3577891"/>
                      <a:pt x="6306" y="3573853"/>
                    </a:cubicBezTo>
                    <a:cubicBezTo>
                      <a:pt x="2268" y="3569815"/>
                      <a:pt x="0" y="3564338"/>
                      <a:pt x="0" y="3558628"/>
                    </a:cubicBezTo>
                    <a:lnTo>
                      <a:pt x="0" y="21531"/>
                    </a:lnTo>
                    <a:cubicBezTo>
                      <a:pt x="0" y="15821"/>
                      <a:pt x="2268" y="10344"/>
                      <a:pt x="6306" y="6306"/>
                    </a:cubicBezTo>
                    <a:cubicBezTo>
                      <a:pt x="10344" y="2268"/>
                      <a:pt x="15821" y="0"/>
                      <a:pt x="21531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5566581" cy="358968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62637" y="2945156"/>
              <a:ext cx="15175127" cy="6683513"/>
            </a:xfrm>
            <a:custGeom>
              <a:avLst/>
              <a:gdLst/>
              <a:ahLst/>
              <a:cxnLst/>
              <a:rect r="r" b="b" t="t" l="l"/>
              <a:pathLst>
                <a:path h="6683513" w="15175127">
                  <a:moveTo>
                    <a:pt x="0" y="0"/>
                  </a:moveTo>
                  <a:lnTo>
                    <a:pt x="15175127" y="0"/>
                  </a:lnTo>
                  <a:lnTo>
                    <a:pt x="15175127" y="6683513"/>
                  </a:lnTo>
                  <a:lnTo>
                    <a:pt x="0" y="6683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48686" y="213657"/>
              <a:ext cx="8371177" cy="1051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68"/>
                </a:lnSpc>
                <a:spcBef>
                  <a:spcPct val="0"/>
                </a:spcBef>
              </a:pPr>
              <a:r>
                <a:rPr lang="en-US" sz="4762">
                  <a:solidFill>
                    <a:srgbClr val="000000"/>
                  </a:solidFill>
                  <a:latin typeface="Repo Bold Bold"/>
                </a:rPr>
                <a:t>Các bước tiến hành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10780" y="1352302"/>
              <a:ext cx="1414636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9.   Trực quan hóa dữ liệu với Kibana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bin Italics"/>
                </a:rPr>
                <a:t>Đồ thị biểu diễn giá Open, High, Low, Close theo năm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516934" y="1610625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1" y="0"/>
                </a:lnTo>
                <a:lnTo>
                  <a:pt x="912581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13343" y="9258300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7233" y="3183034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85250" y="5037922"/>
            <a:ext cx="8716094" cy="5689232"/>
          </a:xfrm>
          <a:custGeom>
            <a:avLst/>
            <a:gdLst/>
            <a:ahLst/>
            <a:cxnLst/>
            <a:rect r="r" b="b" t="t" l="l"/>
            <a:pathLst>
              <a:path h="5689232" w="8716094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15357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98615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15357" y="1263707"/>
            <a:ext cx="5060685" cy="1910409"/>
          </a:xfrm>
          <a:custGeom>
            <a:avLst/>
            <a:gdLst/>
            <a:ahLst/>
            <a:cxnLst/>
            <a:rect r="r" b="b" t="t" l="l"/>
            <a:pathLst>
              <a:path h="1910409" w="5060685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7499656">
            <a:off x="4123323" y="2326829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1738" y="4603038"/>
            <a:ext cx="1040792" cy="1080924"/>
          </a:xfrm>
          <a:custGeom>
            <a:avLst/>
            <a:gdLst/>
            <a:ahLst/>
            <a:cxnLst/>
            <a:rect r="r" b="b" t="t" l="l"/>
            <a:pathLst>
              <a:path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11087" y="4867306"/>
            <a:ext cx="840865" cy="1080924"/>
          </a:xfrm>
          <a:custGeom>
            <a:avLst/>
            <a:gdLst/>
            <a:ahLst/>
            <a:cxnLst/>
            <a:rect r="r" b="b" t="t" l="l"/>
            <a:pathLst>
              <a:path h="1080924" w="840865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28915" y="6753298"/>
            <a:ext cx="877165" cy="1129240"/>
          </a:xfrm>
          <a:custGeom>
            <a:avLst/>
            <a:gdLst/>
            <a:ahLst/>
            <a:cxnLst/>
            <a:rect r="r" b="b" t="t" l="l"/>
            <a:pathLst>
              <a:path h="1129240" w="877165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7473391">
            <a:off x="11765115" y="2328655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446158">
            <a:off x="7416559" y="3338099"/>
            <a:ext cx="2069356" cy="1178230"/>
          </a:xfrm>
          <a:custGeom>
            <a:avLst/>
            <a:gdLst/>
            <a:ahLst/>
            <a:cxnLst/>
            <a:rect r="r" b="b" t="t" l="l"/>
            <a:pathLst>
              <a:path h="1178230" w="2069356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74869" y="5740877"/>
            <a:ext cx="3510381" cy="1795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Tạo điều kiện tiếp cận và vận dụng các công nghệ được sử dụng hiện nay =&gt; Có kinh nghiệm thực tế, là nền tảng để phát triển sau này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4869" y="5152222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57116" y="5684531"/>
            <a:ext cx="3510381" cy="10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Còn nhiều khó khăn, đặc biệt trong việc triển khai cụm Hadoop nhiều node.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7116" y="5095875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32102" y="1773628"/>
            <a:ext cx="4427193" cy="81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Calistoga"/>
              </a:rPr>
              <a:t>Đánh giá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5074" y="5740877"/>
            <a:ext cx="4089207" cy="143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1"/>
              </a:lnSpc>
            </a:pPr>
            <a:r>
              <a:rPr lang="en-US" sz="2065" spc="-20">
                <a:solidFill>
                  <a:srgbClr val="000000"/>
                </a:solidFill>
                <a:latin typeface="Cabin"/>
              </a:rPr>
              <a:t>Đã hoàn thành được các mục tiêu đề ra:</a:t>
            </a:r>
          </a:p>
          <a:p>
            <a:pPr marL="0" indent="0" lvl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Cabin"/>
              </a:rPr>
              <a:t> Tìm hiểu các kiến thức về lưu trữ, xử lý dữ liệu lớn và áp dụng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5074" y="5152222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01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7282648">
            <a:off x="-1792404" y="516566"/>
            <a:ext cx="5115649" cy="2818257"/>
          </a:xfrm>
          <a:custGeom>
            <a:avLst/>
            <a:gdLst/>
            <a:ahLst/>
            <a:cxnLst/>
            <a:rect r="r" b="b" t="t" l="l"/>
            <a:pathLst>
              <a:path h="2818257" w="5115649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95616" y="8945111"/>
            <a:ext cx="2966186" cy="2885291"/>
          </a:xfrm>
          <a:custGeom>
            <a:avLst/>
            <a:gdLst/>
            <a:ahLst/>
            <a:cxnLst/>
            <a:rect r="r" b="b" t="t" l="l"/>
            <a:pathLst>
              <a:path h="2885291" w="2966186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85250" y="5037922"/>
            <a:ext cx="8716094" cy="5689232"/>
          </a:xfrm>
          <a:custGeom>
            <a:avLst/>
            <a:gdLst/>
            <a:ahLst/>
            <a:cxnLst/>
            <a:rect r="r" b="b" t="t" l="l"/>
            <a:pathLst>
              <a:path h="5689232" w="8716094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15357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98615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15357" y="1263707"/>
            <a:ext cx="5060685" cy="1910409"/>
          </a:xfrm>
          <a:custGeom>
            <a:avLst/>
            <a:gdLst/>
            <a:ahLst/>
            <a:cxnLst/>
            <a:rect r="r" b="b" t="t" l="l"/>
            <a:pathLst>
              <a:path h="1910409" w="5060685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7499656">
            <a:off x="4123323" y="2326829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1738" y="4603038"/>
            <a:ext cx="1040792" cy="1080924"/>
          </a:xfrm>
          <a:custGeom>
            <a:avLst/>
            <a:gdLst/>
            <a:ahLst/>
            <a:cxnLst/>
            <a:rect r="r" b="b" t="t" l="l"/>
            <a:pathLst>
              <a:path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11087" y="4867306"/>
            <a:ext cx="840865" cy="1080924"/>
          </a:xfrm>
          <a:custGeom>
            <a:avLst/>
            <a:gdLst/>
            <a:ahLst/>
            <a:cxnLst/>
            <a:rect r="r" b="b" t="t" l="l"/>
            <a:pathLst>
              <a:path h="1080924" w="840865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95616" y="6753298"/>
            <a:ext cx="877165" cy="1129240"/>
          </a:xfrm>
          <a:custGeom>
            <a:avLst/>
            <a:gdLst/>
            <a:ahLst/>
            <a:cxnLst/>
            <a:rect r="r" b="b" t="t" l="l"/>
            <a:pathLst>
              <a:path h="1129240" w="877165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7473391">
            <a:off x="11765115" y="2328655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446158">
            <a:off x="7416559" y="3338099"/>
            <a:ext cx="2069356" cy="1178230"/>
          </a:xfrm>
          <a:custGeom>
            <a:avLst/>
            <a:gdLst/>
            <a:ahLst/>
            <a:cxnLst/>
            <a:rect r="r" b="b" t="t" l="l"/>
            <a:pathLst>
              <a:path h="1178230" w="2069356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85691" y="5819095"/>
            <a:ext cx="3510381" cy="143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Tiếp tục tìm hiểu, trau dồi kiến thức về các công nghệ mới để phát triển, mở rộng chức năng cho sản phẩm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4869" y="5152222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Hướng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7187" y="6000070"/>
            <a:ext cx="3510381" cy="10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Sử dụng Spark Streaming để phân tích và cải thiện tốc độ ghi dữ liệu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7116" y="5095875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Hướng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97080" y="1673225"/>
            <a:ext cx="5097238" cy="81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Calistoga"/>
              </a:rPr>
              <a:t>Hướng phát triển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4439" y="6270735"/>
            <a:ext cx="4089207" cy="34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Cabin"/>
              </a:rPr>
              <a:t>Triển khai cụm Hadoop nhiều node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5074" y="5152222"/>
            <a:ext cx="3256664" cy="4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Hướng 1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7282648">
            <a:off x="-1792404" y="516566"/>
            <a:ext cx="5115649" cy="2818257"/>
          </a:xfrm>
          <a:custGeom>
            <a:avLst/>
            <a:gdLst/>
            <a:ahLst/>
            <a:cxnLst/>
            <a:rect r="r" b="b" t="t" l="l"/>
            <a:pathLst>
              <a:path h="2818257" w="5115649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95616" y="8945111"/>
            <a:ext cx="2966186" cy="2885291"/>
          </a:xfrm>
          <a:custGeom>
            <a:avLst/>
            <a:gdLst/>
            <a:ahLst/>
            <a:cxnLst/>
            <a:rect r="r" b="b" t="t" l="l"/>
            <a:pathLst>
              <a:path h="2885291" w="2966186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7693" y="2218670"/>
            <a:ext cx="10896012" cy="6728287"/>
          </a:xfrm>
          <a:custGeom>
            <a:avLst/>
            <a:gdLst/>
            <a:ahLst/>
            <a:cxnLst/>
            <a:rect r="r" b="b" t="t" l="l"/>
            <a:pathLst>
              <a:path h="6728287" w="10896012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82268" y="6129320"/>
            <a:ext cx="7320828" cy="1684671"/>
            <a:chOff x="0" y="0"/>
            <a:chExt cx="3333414" cy="7670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3414" cy="767086"/>
            </a:xfrm>
            <a:custGeom>
              <a:avLst/>
              <a:gdLst/>
              <a:ahLst/>
              <a:cxnLst/>
              <a:rect r="r" b="b" t="t" l="l"/>
              <a:pathLst>
                <a:path h="767086" w="3333414">
                  <a:moveTo>
                    <a:pt x="35956" y="0"/>
                  </a:moveTo>
                  <a:lnTo>
                    <a:pt x="3297458" y="0"/>
                  </a:lnTo>
                  <a:cubicBezTo>
                    <a:pt x="3306994" y="0"/>
                    <a:pt x="3316139" y="3788"/>
                    <a:pt x="3322882" y="10531"/>
                  </a:cubicBezTo>
                  <a:cubicBezTo>
                    <a:pt x="3329625" y="17274"/>
                    <a:pt x="3333414" y="26420"/>
                    <a:pt x="3333414" y="35956"/>
                  </a:cubicBezTo>
                  <a:lnTo>
                    <a:pt x="3333414" y="731130"/>
                  </a:lnTo>
                  <a:cubicBezTo>
                    <a:pt x="3333414" y="740666"/>
                    <a:pt x="3329625" y="749812"/>
                    <a:pt x="3322882" y="756555"/>
                  </a:cubicBezTo>
                  <a:cubicBezTo>
                    <a:pt x="3316139" y="763298"/>
                    <a:pt x="3306994" y="767086"/>
                    <a:pt x="3297458" y="767086"/>
                  </a:cubicBezTo>
                  <a:lnTo>
                    <a:pt x="35956" y="767086"/>
                  </a:lnTo>
                  <a:cubicBezTo>
                    <a:pt x="26420" y="767086"/>
                    <a:pt x="17274" y="763298"/>
                    <a:pt x="10531" y="756555"/>
                  </a:cubicBezTo>
                  <a:cubicBezTo>
                    <a:pt x="3788" y="749812"/>
                    <a:pt x="0" y="740666"/>
                    <a:pt x="0" y="731130"/>
                  </a:cubicBezTo>
                  <a:lnTo>
                    <a:pt x="0" y="35956"/>
                  </a:lnTo>
                  <a:cubicBezTo>
                    <a:pt x="0" y="26420"/>
                    <a:pt x="3788" y="17274"/>
                    <a:pt x="10531" y="10531"/>
                  </a:cubicBezTo>
                  <a:cubicBezTo>
                    <a:pt x="17274" y="3788"/>
                    <a:pt x="26420" y="0"/>
                    <a:pt x="3595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333414" cy="7766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639880" y="6365395"/>
            <a:ext cx="6805604" cy="113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epo Bold"/>
              </a:rPr>
              <a:t>https://github.com/DaoTuongVinh/Big_Data_Nhom21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44255">
            <a:off x="12170776" y="7103182"/>
            <a:ext cx="1064640" cy="1758415"/>
          </a:xfrm>
          <a:custGeom>
            <a:avLst/>
            <a:gdLst/>
            <a:ahLst/>
            <a:cxnLst/>
            <a:rect r="r" b="b" t="t" l="l"/>
            <a:pathLst>
              <a:path h="1758415" w="1064640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899" y="7813991"/>
            <a:ext cx="4609198" cy="6434160"/>
          </a:xfrm>
          <a:custGeom>
            <a:avLst/>
            <a:gdLst/>
            <a:ahLst/>
            <a:cxnLst/>
            <a:rect r="r" b="b" t="t" l="l"/>
            <a:pathLst>
              <a:path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57656">
            <a:off x="-2268026" y="-422948"/>
            <a:ext cx="8967709" cy="2903296"/>
          </a:xfrm>
          <a:custGeom>
            <a:avLst/>
            <a:gdLst/>
            <a:ahLst/>
            <a:cxnLst/>
            <a:rect r="r" b="b" t="t" l="l"/>
            <a:pathLst>
              <a:path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35677" y="6834677"/>
            <a:ext cx="3452323" cy="3452323"/>
          </a:xfrm>
          <a:custGeom>
            <a:avLst/>
            <a:gdLst/>
            <a:ahLst/>
            <a:cxnLst/>
            <a:rect r="r" b="b" t="t" l="l"/>
            <a:pathLst>
              <a:path h="3452323" w="3452323">
                <a:moveTo>
                  <a:pt x="0" y="0"/>
                </a:moveTo>
                <a:lnTo>
                  <a:pt x="3452323" y="0"/>
                </a:lnTo>
                <a:lnTo>
                  <a:pt x="3452323" y="3452323"/>
                </a:lnTo>
                <a:lnTo>
                  <a:pt x="0" y="34523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269" t="-8269" r="-8860" b="-886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60180" y="3377760"/>
            <a:ext cx="9952531" cy="24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029689" y="7001012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480" y="3057828"/>
            <a:ext cx="3578614" cy="5240580"/>
            <a:chOff x="0" y="0"/>
            <a:chExt cx="4771485" cy="698744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13114" y="4156203"/>
            <a:ext cx="2931018" cy="2931018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887" r="223" b="-88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609794" y="3351125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415938" y="1028700"/>
            <a:ext cx="5456124" cy="1700931"/>
            <a:chOff x="0" y="0"/>
            <a:chExt cx="1962273" cy="611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648931" y="3057828"/>
            <a:ext cx="3578614" cy="5240580"/>
            <a:chOff x="0" y="0"/>
            <a:chExt cx="4771485" cy="698744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4001140" y="4156203"/>
            <a:ext cx="2931018" cy="2931018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6109826" y="3351125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244213" y="3057828"/>
            <a:ext cx="3578614" cy="5240580"/>
            <a:chOff x="0" y="0"/>
            <a:chExt cx="4771485" cy="698744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7639397" y="4209003"/>
            <a:ext cx="2931018" cy="2931018"/>
            <a:chOff x="0" y="0"/>
            <a:chExt cx="14840029" cy="148400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0777514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0827590" y="3057828"/>
            <a:ext cx="3578614" cy="5240580"/>
            <a:chOff x="0" y="0"/>
            <a:chExt cx="4771485" cy="698744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1203828" y="4156203"/>
            <a:ext cx="2931018" cy="2931018"/>
            <a:chOff x="0" y="0"/>
            <a:chExt cx="14840029" cy="1484002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-8548" r="223" b="-8548"/>
              </a:stretch>
            </a:blip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4537825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4406204" y="3057828"/>
            <a:ext cx="3578614" cy="5240580"/>
            <a:chOff x="0" y="0"/>
            <a:chExt cx="4771485" cy="698744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4730002" y="4156203"/>
            <a:ext cx="2931018" cy="2931018"/>
            <a:chOff x="0" y="0"/>
            <a:chExt cx="14840029" cy="1484002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0" r="223" b="0"/>
              </a:stretch>
            </a:blip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9713571" y="3377525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370618" y="3435761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780961" y="3435761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414561" y="7168596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Calistoga"/>
              </a:rPr>
              <a:t>Đào Tường Vinh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631341" y="1108443"/>
            <a:ext cx="5025319" cy="136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Nhóm 21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14561" y="7570986"/>
            <a:ext cx="2834452" cy="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20204705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915274" y="7160226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Calistoga"/>
              </a:rPr>
              <a:t>Nguyễn Tuấn Anh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001140" y="7567379"/>
            <a:ext cx="2834452" cy="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20204808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589279" y="7130496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Calistoga"/>
              </a:rPr>
              <a:t>Trương Văn Hiển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687680" y="7570986"/>
            <a:ext cx="2834452" cy="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20194276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252110" y="7160226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Calistoga"/>
              </a:rPr>
              <a:t>Bùi Trần Phương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252110" y="7532886"/>
            <a:ext cx="2834452" cy="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20204848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806254" y="7130496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Calistoga"/>
              </a:rPr>
              <a:t>Nguyễn Như Phước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826568" y="7532886"/>
            <a:ext cx="2834452" cy="3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20204597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9239" y="1028700"/>
            <a:ext cx="9043516" cy="8229600"/>
          </a:xfrm>
          <a:custGeom>
            <a:avLst/>
            <a:gdLst/>
            <a:ahLst/>
            <a:cxnLst/>
            <a:rect r="r" b="b" t="t" l="l"/>
            <a:pathLst>
              <a:path h="8229600" w="9043516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62770" y="3453004"/>
            <a:ext cx="7725311" cy="227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1. Thực trạng: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 Sự bùng nổ công nghệ truyền thông -&gt; sự bùng nổ dữ liệu người dùng, lượng dữ liệu được tạo ra vô cùng lớn và đa dạng =&gt; Yêu cầu một hệ thống đủ mạnh để phân tích và xử lý những dữ liệu đó.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2835" y="2067303"/>
            <a:ext cx="7885181" cy="134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Calistoga"/>
              </a:rPr>
              <a:t>Giới thiệu đề tài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83888">
            <a:off x="12096820" y="6329592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74348">
            <a:off x="-3201505" y="-569052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42705" y="5656609"/>
            <a:ext cx="7725311" cy="273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2. Khái niệm Bigdata:</a:t>
            </a:r>
          </a:p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   Đề cập đến dữ liệu theo 3 khía cạnh:</a:t>
            </a:r>
          </a:p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+ Tốc độ sinh dữ liệu (velocity)</a:t>
            </a:r>
          </a:p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+ Lượng dữ liệu (volume)</a:t>
            </a:r>
          </a:p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+ Độ đa dạng (variety)</a:t>
            </a:r>
          </a:p>
          <a:p>
            <a:pPr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latin typeface="Cabin"/>
              </a:rPr>
              <a:t>   =&gt; </a:t>
            </a:r>
            <a:r>
              <a:rPr lang="en-US" sz="2583" spc="-25">
                <a:solidFill>
                  <a:srgbClr val="000000"/>
                </a:solidFill>
                <a:latin typeface="Cabin Bold"/>
              </a:rPr>
              <a:t>Dữ liệu là sức mạnh của kỷ nguyên số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9239" y="1028700"/>
            <a:ext cx="9043516" cy="8229600"/>
          </a:xfrm>
          <a:custGeom>
            <a:avLst/>
            <a:gdLst/>
            <a:ahLst/>
            <a:cxnLst/>
            <a:rect r="r" b="b" t="t" l="l"/>
            <a:pathLst>
              <a:path h="8229600" w="9043516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2835" y="3848770"/>
            <a:ext cx="8129723" cy="239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8" spc="-27">
                <a:solidFill>
                  <a:srgbClr val="000000"/>
                </a:solidFill>
                <a:latin typeface="Cabin"/>
              </a:rPr>
              <a:t>3. Lựa chọn đề tài</a:t>
            </a:r>
          </a:p>
          <a:p>
            <a:pPr>
              <a:lnSpc>
                <a:spcPts val="3806"/>
              </a:lnSpc>
            </a:pPr>
            <a:r>
              <a:rPr lang="en-US" sz="2718" spc="-27">
                <a:solidFill>
                  <a:srgbClr val="000000"/>
                </a:solidFill>
                <a:latin typeface="Cabin"/>
              </a:rPr>
              <a:t>    Từ thực tế trên cùng với kiến thức được học, nhóm chúng em chọn dữ liệu là Thông tin về giá cổ phiếu hàng ngày của Apple (từ 15/12/19080 đến 30/10/2023) để tiến hành phân tích và lưu trữ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2835" y="2067303"/>
            <a:ext cx="7885181" cy="134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Calistoga"/>
              </a:rPr>
              <a:t>Giới thiệu đề tài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83888">
            <a:off x="12096820" y="6329592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74348">
            <a:off x="-3201505" y="-569052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6925" y="469453"/>
            <a:ext cx="10585104" cy="9447154"/>
            <a:chOff x="0" y="0"/>
            <a:chExt cx="4819745" cy="4301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4301599"/>
            </a:xfrm>
            <a:custGeom>
              <a:avLst/>
              <a:gdLst/>
              <a:ahLst/>
              <a:cxnLst/>
              <a:rect r="r" b="b" t="t" l="l"/>
              <a:pathLst>
                <a:path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155997"/>
            <a:ext cx="5872315" cy="7819203"/>
            <a:chOff x="0" y="0"/>
            <a:chExt cx="2327098" cy="3098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098" cy="3098616"/>
            </a:xfrm>
            <a:custGeom>
              <a:avLst/>
              <a:gdLst/>
              <a:ahLst/>
              <a:cxnLst/>
              <a:rect r="r" b="b" t="t" l="l"/>
              <a:pathLst>
                <a:path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92327" y="1413923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1221" y="80895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87638" y="4208338"/>
            <a:ext cx="10203676" cy="5049962"/>
          </a:xfrm>
          <a:custGeom>
            <a:avLst/>
            <a:gdLst/>
            <a:ahLst/>
            <a:cxnLst/>
            <a:rect r="r" b="b" t="t" l="l"/>
            <a:pathLst>
              <a:path h="5049962" w="10203676">
                <a:moveTo>
                  <a:pt x="0" y="0"/>
                </a:moveTo>
                <a:lnTo>
                  <a:pt x="10203677" y="0"/>
                </a:lnTo>
                <a:lnTo>
                  <a:pt x="10203677" y="5049962"/>
                </a:lnTo>
                <a:lnTo>
                  <a:pt x="0" y="504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01" r="0" b="-2201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24846" y="4391520"/>
            <a:ext cx="1348159" cy="134815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7333" y="2900820"/>
            <a:ext cx="4464088" cy="760535"/>
            <a:chOff x="0" y="0"/>
            <a:chExt cx="5952118" cy="10140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 Bold"/>
                </a:rPr>
                <a:t>Hadoop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95086" y="4602653"/>
            <a:ext cx="1007677" cy="925892"/>
            <a:chOff x="0" y="0"/>
            <a:chExt cx="88459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742" y="4305064"/>
            <a:ext cx="4464088" cy="760535"/>
            <a:chOff x="0" y="0"/>
            <a:chExt cx="5952118" cy="10140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2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Apache Spark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7333" y="5713299"/>
            <a:ext cx="4447498" cy="760535"/>
            <a:chOff x="0" y="0"/>
            <a:chExt cx="5929997" cy="1014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51721" y="183391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Elasticsearch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0742" y="7121534"/>
            <a:ext cx="4464088" cy="760535"/>
            <a:chOff x="0" y="0"/>
            <a:chExt cx="5952118" cy="1014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Kibana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619377" y="2640261"/>
            <a:ext cx="2065726" cy="1374647"/>
          </a:xfrm>
          <a:custGeom>
            <a:avLst/>
            <a:gdLst/>
            <a:ahLst/>
            <a:cxnLst/>
            <a:rect r="r" b="b" t="t" l="l"/>
            <a:pathLst>
              <a:path h="1374647" w="2065726">
                <a:moveTo>
                  <a:pt x="0" y="0"/>
                </a:moveTo>
                <a:lnTo>
                  <a:pt x="2065726" y="0"/>
                </a:lnTo>
                <a:lnTo>
                  <a:pt x="2065726" y="1374647"/>
                </a:lnTo>
                <a:lnTo>
                  <a:pt x="0" y="13746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9939" y="1717649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Công nghệ sử dụng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13885" y="933450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8324" indent="-514162" lvl="1">
              <a:lnSpc>
                <a:spcPts val="6668"/>
              </a:lnSpc>
              <a:spcBef>
                <a:spcPct val="0"/>
              </a:spcBef>
              <a:buFont typeface="Arial"/>
              <a:buChar char="•"/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 Hadoop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3885" y="1746224"/>
            <a:ext cx="8857774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Hadoop Cluster là hệ thống file </a:t>
            </a:r>
            <a:r>
              <a:rPr lang="en-US" sz="3000">
                <a:solidFill>
                  <a:srgbClr val="000000"/>
                </a:solidFill>
                <a:latin typeface="Cabin Bold"/>
              </a:rPr>
              <a:t>phân tán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Khả năng lưu trữ dữ liệu khổng lồ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Tối ưu hóa việc sử dụng băng thông giữa các Node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Cài đặt theo kiến trúc master - slave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6925" y="469453"/>
            <a:ext cx="10585104" cy="9447154"/>
            <a:chOff x="0" y="0"/>
            <a:chExt cx="4819745" cy="4301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4301599"/>
            </a:xfrm>
            <a:custGeom>
              <a:avLst/>
              <a:gdLst/>
              <a:ahLst/>
              <a:cxnLst/>
              <a:rect r="r" b="b" t="t" l="l"/>
              <a:pathLst>
                <a:path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155997"/>
            <a:ext cx="5872315" cy="7819203"/>
            <a:chOff x="0" y="0"/>
            <a:chExt cx="2327098" cy="3098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098" cy="3098616"/>
            </a:xfrm>
            <a:custGeom>
              <a:avLst/>
              <a:gdLst/>
              <a:ahLst/>
              <a:cxnLst/>
              <a:rect r="r" b="b" t="t" l="l"/>
              <a:pathLst>
                <a:path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92327" y="1413923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1221" y="80895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0001" y="4685332"/>
            <a:ext cx="10138951" cy="4694748"/>
          </a:xfrm>
          <a:custGeom>
            <a:avLst/>
            <a:gdLst/>
            <a:ahLst/>
            <a:cxnLst/>
            <a:rect r="r" b="b" t="t" l="l"/>
            <a:pathLst>
              <a:path h="4694748" w="10138951">
                <a:moveTo>
                  <a:pt x="0" y="0"/>
                </a:moveTo>
                <a:lnTo>
                  <a:pt x="10138951" y="0"/>
                </a:lnTo>
                <a:lnTo>
                  <a:pt x="10138951" y="4694747"/>
                </a:lnTo>
                <a:lnTo>
                  <a:pt x="0" y="4694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936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24846" y="4391520"/>
            <a:ext cx="1348159" cy="134815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0742" y="4305064"/>
            <a:ext cx="4464088" cy="760535"/>
            <a:chOff x="0" y="0"/>
            <a:chExt cx="5952118" cy="10140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 Bold"/>
                </a:rPr>
                <a:t>Hadoop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95086" y="4602653"/>
            <a:ext cx="1007677" cy="925892"/>
            <a:chOff x="0" y="0"/>
            <a:chExt cx="88459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742" y="2930491"/>
            <a:ext cx="4464088" cy="760535"/>
            <a:chOff x="0" y="0"/>
            <a:chExt cx="5952118" cy="10140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2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Apache Spark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0742" y="5681313"/>
            <a:ext cx="4447498" cy="760535"/>
            <a:chOff x="0" y="0"/>
            <a:chExt cx="5929997" cy="1014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51721" y="183391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Elasticsearch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4151" y="7060973"/>
            <a:ext cx="4464088" cy="760535"/>
            <a:chOff x="0" y="0"/>
            <a:chExt cx="5952118" cy="1014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Kibana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332026" y="2638098"/>
            <a:ext cx="2294637" cy="1191446"/>
          </a:xfrm>
          <a:custGeom>
            <a:avLst/>
            <a:gdLst/>
            <a:ahLst/>
            <a:cxnLst/>
            <a:rect r="r" b="b" t="t" l="l"/>
            <a:pathLst>
              <a:path h="1191446" w="2294637">
                <a:moveTo>
                  <a:pt x="0" y="0"/>
                </a:moveTo>
                <a:lnTo>
                  <a:pt x="2294638" y="0"/>
                </a:lnTo>
                <a:lnTo>
                  <a:pt x="2294638" y="1191447"/>
                </a:lnTo>
                <a:lnTo>
                  <a:pt x="0" y="1191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9939" y="1717649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Công nghệ sử dụng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13885" y="933450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2. Apache Spark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3885" y="1746224"/>
            <a:ext cx="944541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   Là framework xử lý dữ liệu mã nguồn mở quy mô lớn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Khả năng tính toán song song với khả năng chịu lỗi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Tích hợp với tất cả nguồn dữ liệu và định dạng tệp được hỗ trợ bởi cụm Hadoop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Phân tích thời gian thực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6925" y="469453"/>
            <a:ext cx="10585104" cy="9447154"/>
            <a:chOff x="0" y="0"/>
            <a:chExt cx="4819745" cy="4301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4301599"/>
            </a:xfrm>
            <a:custGeom>
              <a:avLst/>
              <a:gdLst/>
              <a:ahLst/>
              <a:cxnLst/>
              <a:rect r="r" b="b" t="t" l="l"/>
              <a:pathLst>
                <a:path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233898"/>
            <a:ext cx="5872315" cy="7819203"/>
            <a:chOff x="0" y="0"/>
            <a:chExt cx="2327098" cy="3098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098" cy="3098616"/>
            </a:xfrm>
            <a:custGeom>
              <a:avLst/>
              <a:gdLst/>
              <a:ahLst/>
              <a:cxnLst/>
              <a:rect r="r" b="b" t="t" l="l"/>
              <a:pathLst>
                <a:path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92327" y="1413923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1221" y="80895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324846" y="4391520"/>
            <a:ext cx="1348159" cy="13481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1648" y="4305064"/>
            <a:ext cx="4464088" cy="760535"/>
            <a:chOff x="0" y="0"/>
            <a:chExt cx="5952118" cy="101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 Bold"/>
                </a:rPr>
                <a:t>Hadoop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95086" y="4602653"/>
            <a:ext cx="1007677" cy="925892"/>
            <a:chOff x="0" y="0"/>
            <a:chExt cx="88459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28238" y="5713299"/>
            <a:ext cx="4464088" cy="760535"/>
            <a:chOff x="0" y="0"/>
            <a:chExt cx="5952118" cy="1014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Apache Spark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28238" y="2896829"/>
            <a:ext cx="4447498" cy="760535"/>
            <a:chOff x="0" y="0"/>
            <a:chExt cx="5929997" cy="10140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3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51721" y="183391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Elasticsearch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28238" y="7121534"/>
            <a:ext cx="4464088" cy="760535"/>
            <a:chOff x="0" y="0"/>
            <a:chExt cx="5952118" cy="1014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4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Kibana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471452" y="4602653"/>
            <a:ext cx="8652443" cy="4637257"/>
          </a:xfrm>
          <a:custGeom>
            <a:avLst/>
            <a:gdLst/>
            <a:ahLst/>
            <a:cxnLst/>
            <a:rect r="r" b="b" t="t" l="l"/>
            <a:pathLst>
              <a:path h="4637257" w="8652443">
                <a:moveTo>
                  <a:pt x="0" y="0"/>
                </a:moveTo>
                <a:lnTo>
                  <a:pt x="8652443" y="0"/>
                </a:lnTo>
                <a:lnTo>
                  <a:pt x="8652443" y="4637257"/>
                </a:lnTo>
                <a:lnTo>
                  <a:pt x="0" y="4637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212054" y="2630044"/>
            <a:ext cx="2414609" cy="1294104"/>
          </a:xfrm>
          <a:custGeom>
            <a:avLst/>
            <a:gdLst/>
            <a:ahLst/>
            <a:cxnLst/>
            <a:rect r="r" b="b" t="t" l="l"/>
            <a:pathLst>
              <a:path h="1294104" w="2414609">
                <a:moveTo>
                  <a:pt x="0" y="0"/>
                </a:moveTo>
                <a:lnTo>
                  <a:pt x="2414610" y="0"/>
                </a:lnTo>
                <a:lnTo>
                  <a:pt x="2414610" y="1294105"/>
                </a:lnTo>
                <a:lnTo>
                  <a:pt x="0" y="1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9939" y="1717649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Công nghệ sử dụng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13885" y="933450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3. Elasticsearch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3318" y="2068936"/>
            <a:ext cx="996871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   Là công cụ tìm kiếm (với tốc độ gần thời gian thực) và phân tích dữ liệu phân tán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Khả năng lưu trữ và phân tích nhiều loại dữ liệu khác nhau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Truy vấn thông qua API, curl, python hoặc Kibana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6925" y="469453"/>
            <a:ext cx="10585104" cy="9447154"/>
            <a:chOff x="0" y="0"/>
            <a:chExt cx="4819745" cy="4301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4301599"/>
            </a:xfrm>
            <a:custGeom>
              <a:avLst/>
              <a:gdLst/>
              <a:ahLst/>
              <a:cxnLst/>
              <a:rect r="r" b="b" t="t" l="l"/>
              <a:pathLst>
                <a:path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9745" cy="43111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9175" y="1155997"/>
            <a:ext cx="5872315" cy="7819203"/>
            <a:chOff x="0" y="0"/>
            <a:chExt cx="2327098" cy="3098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098" cy="3098616"/>
            </a:xfrm>
            <a:custGeom>
              <a:avLst/>
              <a:gdLst/>
              <a:ahLst/>
              <a:cxnLst/>
              <a:rect r="r" b="b" t="t" l="l"/>
              <a:pathLst>
                <a:path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27098" cy="31081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92327" y="1413923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21221" y="808950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324846" y="4391520"/>
            <a:ext cx="1348159" cy="13481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8238" y="4305064"/>
            <a:ext cx="4464088" cy="760535"/>
            <a:chOff x="0" y="0"/>
            <a:chExt cx="5952118" cy="101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 Bold"/>
                </a:rPr>
                <a:t>Hadoop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95086" y="4602653"/>
            <a:ext cx="1007677" cy="925892"/>
            <a:chOff x="0" y="0"/>
            <a:chExt cx="88459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28238" y="5713299"/>
            <a:ext cx="4464088" cy="760535"/>
            <a:chOff x="0" y="0"/>
            <a:chExt cx="5952118" cy="1014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5135" y="92758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Apache Spark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4829" y="7121534"/>
            <a:ext cx="4447498" cy="760535"/>
            <a:chOff x="0" y="0"/>
            <a:chExt cx="5929997" cy="10140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3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51721" y="183391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Elasticsearch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28238" y="2896829"/>
            <a:ext cx="4464088" cy="760535"/>
            <a:chOff x="0" y="0"/>
            <a:chExt cx="5952118" cy="1014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95135" y="39946"/>
              <a:ext cx="778965" cy="752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4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273842" y="247010"/>
              <a:ext cx="4678276" cy="4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sz="2211">
                  <a:solidFill>
                    <a:srgbClr val="000000"/>
                  </a:solidFill>
                  <a:latin typeface="Repo Bold"/>
                </a:rPr>
                <a:t>Kibana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756593" y="4305064"/>
            <a:ext cx="9677874" cy="3808069"/>
          </a:xfrm>
          <a:custGeom>
            <a:avLst/>
            <a:gdLst/>
            <a:ahLst/>
            <a:cxnLst/>
            <a:rect r="r" b="b" t="t" l="l"/>
            <a:pathLst>
              <a:path h="3808069" w="9677874">
                <a:moveTo>
                  <a:pt x="0" y="0"/>
                </a:moveTo>
                <a:lnTo>
                  <a:pt x="9677874" y="0"/>
                </a:lnTo>
                <a:lnTo>
                  <a:pt x="9677874" y="3808069"/>
                </a:lnTo>
                <a:lnTo>
                  <a:pt x="0" y="3808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819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271568" y="2730209"/>
            <a:ext cx="1563262" cy="1213380"/>
          </a:xfrm>
          <a:custGeom>
            <a:avLst/>
            <a:gdLst/>
            <a:ahLst/>
            <a:cxnLst/>
            <a:rect r="r" b="b" t="t" l="l"/>
            <a:pathLst>
              <a:path h="1213380" w="1563262">
                <a:moveTo>
                  <a:pt x="0" y="0"/>
                </a:moveTo>
                <a:lnTo>
                  <a:pt x="1563262" y="0"/>
                </a:lnTo>
                <a:lnTo>
                  <a:pt x="1563262" y="1213380"/>
                </a:lnTo>
                <a:lnTo>
                  <a:pt x="0" y="1213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686" t="0" r="-12223" b="-7874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9939" y="1717649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Công nghệ sử dụng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13885" y="933450"/>
            <a:ext cx="5641077" cy="8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4. Kibana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3885" y="1746224"/>
            <a:ext cx="962058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Cung cấp giao diện đồ họa để người dùng dễ dàng hơn trong việc khai phá, biểu duễn trực quan dữ liệu lưu trên Elasticsearch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DAF4QDz1SpM</dc:identifier>
  <dcterms:modified xsi:type="dcterms:W3CDTF">2011-08-01T06:04:30Z</dcterms:modified>
  <cp:revision>1</cp:revision>
  <dc:title>Lâm Thanh Phong và Đối tác</dc:title>
</cp:coreProperties>
</file>